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sldIdLst>
    <p:sldId id="256" r:id="rId2"/>
    <p:sldId id="320" r:id="rId3"/>
    <p:sldId id="317" r:id="rId4"/>
    <p:sldId id="318" r:id="rId5"/>
    <p:sldId id="321" r:id="rId6"/>
    <p:sldId id="324" r:id="rId7"/>
    <p:sldId id="325" r:id="rId8"/>
    <p:sldId id="322" r:id="rId9"/>
    <p:sldId id="323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36" autoAdjust="0"/>
    <p:restoredTop sz="94660"/>
  </p:normalViewPr>
  <p:slideViewPr>
    <p:cSldViewPr>
      <p:cViewPr varScale="1">
        <p:scale>
          <a:sx n="32" d="100"/>
          <a:sy n="32" d="100"/>
        </p:scale>
        <p:origin x="-4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7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89D5C96-269E-4B68-8FB3-ADD5DFBC78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587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1E981-8A0F-4BCF-B6A7-0BFE961B9D3B}" type="slidenum">
              <a:rPr lang="sk-SK"/>
              <a:pPr/>
              <a:t>1</a:t>
            </a:fld>
            <a:endParaRPr lang="sk-SK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CB34C-1271-4F8D-AE98-CCD1B2B9F7AC}" type="slidenum">
              <a:rPr lang="sk-SK"/>
              <a:pPr/>
              <a:t>10</a:t>
            </a:fld>
            <a:endParaRPr lang="sk-SK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/>
              <a:t>Kliknite sem a 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3850" y="6381750"/>
            <a:ext cx="8496300" cy="360363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sk-SK"/>
              <a:t>UPJŠ v Košiciach, Prírodovedecká fakulta, Ústav informatiky, </a:t>
            </a:r>
            <a:br>
              <a:rPr lang="sk-SK"/>
            </a:br>
            <a:r>
              <a:rPr lang="sk-SK"/>
              <a:t>Oddelenie didaktiky informatiky a podporných technológií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63B1-A133-4FAA-8A08-9EA6ECA58E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7775-0277-43E7-AB7B-06524537CC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C69C-4DF1-4A73-AB45-1556B93DBA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B020-E481-4C04-9898-C538DCC8E9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4000" y="1484313"/>
            <a:ext cx="36195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95900" y="1484313"/>
            <a:ext cx="36195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D5DD5-69AC-42EF-A6FE-5C24C4A17DC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21AFA-9478-4C67-B074-86EF6C6A19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DBB6-4267-409F-BBB6-E62EA82551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9961-88E2-49E7-8D24-60E3388E86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F3C1-7954-4B2F-B5D2-6A26253969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88E2-238D-47B5-9B19-DB76C6FC10C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484313"/>
            <a:ext cx="739140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sem a upravte štýly predlohy textu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Tretia úroveň</a:t>
            </a:r>
          </a:p>
          <a:p>
            <a:pPr lvl="3"/>
            <a:r>
              <a:rPr lang="en-US" smtClean="0"/>
              <a:t>Štvrtá úroveň</a:t>
            </a:r>
          </a:p>
          <a:p>
            <a:pPr lvl="4"/>
            <a:r>
              <a:rPr lang="en-US" smtClean="0"/>
              <a:t>Piata úroveň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E58C3F8-0B08-4C6F-A47D-1CC0E136EF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1031" name="Picture 7" descr="logo-pfupj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7338" y="188913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120000"/>
        </a:lnSpc>
        <a:spcBef>
          <a:spcPct val="5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ubomir.snajder@upjs.s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cs.upjs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humor.ics.upjs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scratch.mit.edu/projects/1387465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k-SK" sz="1600" dirty="0" smtClean="0"/>
              <a:t>15. 11. 2013, UPJŠ v Košiciach, Prírodovedecká fakulta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42844" y="4038600"/>
            <a:ext cx="9001156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kumimoji="1" lang="sk-SK" sz="4000" dirty="0">
              <a:latin typeface="Tahoma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14283" y="5589588"/>
            <a:ext cx="892971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k-SK" dirty="0" smtClean="0"/>
              <a:t>Ľubomír </a:t>
            </a:r>
            <a:r>
              <a:rPr lang="sk-SK" dirty="0" err="1" smtClean="0"/>
              <a:t>Šnajder</a:t>
            </a:r>
            <a:endParaRPr lang="sk-SK" dirty="0"/>
          </a:p>
        </p:txBody>
      </p:sp>
      <p:pic>
        <p:nvPicPr>
          <p:cNvPr id="1026" name="Picture 2" descr="C:\_WEBY\HUMOR_HUVEDKO\images\logo_huvedko_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17" y="3315362"/>
            <a:ext cx="1532287" cy="119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_WEBY\HUMOR_HUVEDKO\images\huvedk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856984" cy="68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Šnajder\Desktop\pf_upjs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0185"/>
            <a:ext cx="145531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Šnajder\Desktop\uef_sav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29" y="251343"/>
            <a:ext cx="125792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_____HUVEDKO\LOGO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05" y="251343"/>
            <a:ext cx="3193983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Kontakt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110000"/>
              </a:lnSpc>
              <a:buFont typeface="Wingdings" pitchFamily="2" charset="2"/>
              <a:buNone/>
            </a:pPr>
            <a:r>
              <a:rPr lang="sk-SK" dirty="0" smtClean="0"/>
              <a:t>RNDr. Ľubomír ŠNAJDER, PhD. </a:t>
            </a:r>
            <a:br>
              <a:rPr lang="sk-SK" dirty="0" smtClean="0"/>
            </a:br>
            <a:r>
              <a:rPr lang="sk-SK" dirty="0" err="1" smtClean="0">
                <a:hlinkClick r:id="rId3"/>
              </a:rPr>
              <a:t>lubomir.snajder@upjs.sk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Univerzita Pavla Jozefa Šafárika v Košiciach</a:t>
            </a:r>
            <a:br>
              <a:rPr lang="sk-SK" dirty="0" smtClean="0"/>
            </a:br>
            <a:r>
              <a:rPr lang="sk-SK" dirty="0" smtClean="0"/>
              <a:t>Prírodovedecká fakulta</a:t>
            </a:r>
            <a:br>
              <a:rPr lang="sk-SK" dirty="0" smtClean="0"/>
            </a:br>
            <a:r>
              <a:rPr lang="sk-SK" dirty="0" smtClean="0"/>
              <a:t>Ústav informatiky</a:t>
            </a:r>
            <a:br>
              <a:rPr lang="sk-SK" dirty="0" smtClean="0"/>
            </a:br>
            <a:r>
              <a:rPr lang="sk-SK" dirty="0" smtClean="0"/>
              <a:t>Jesenná 5, 041 54 Košice</a:t>
            </a:r>
            <a:br>
              <a:rPr lang="sk-SK" dirty="0" smtClean="0"/>
            </a:br>
            <a:r>
              <a:rPr lang="sk-SK" dirty="0" smtClean="0">
                <a:hlinkClick r:id="rId4"/>
              </a:rPr>
              <a:t>http://ics.upjs.sk/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GPS: 48° 43' 44.78" N, 21° 14' 50.83" 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GB" dirty="0" smtClean="0"/>
              <a:t>Tel:  +421 55 234 6139 (</a:t>
            </a:r>
            <a:r>
              <a:rPr lang="sk-SK" dirty="0" smtClean="0"/>
              <a:t>pracovňa</a:t>
            </a:r>
            <a:r>
              <a:rPr lang="en-GB" dirty="0" smtClean="0"/>
              <a:t>), </a:t>
            </a:r>
            <a:br>
              <a:rPr lang="en-GB" dirty="0" smtClean="0"/>
            </a:br>
            <a:r>
              <a:rPr lang="en-GB" dirty="0" smtClean="0"/>
              <a:t>+421 55 234 6120 (</a:t>
            </a:r>
            <a:r>
              <a:rPr lang="sk-SK" dirty="0" smtClean="0"/>
              <a:t>sekretariát ústavu</a:t>
            </a:r>
            <a:r>
              <a:rPr lang="en-GB" dirty="0" smtClean="0"/>
              <a:t>)</a:t>
            </a:r>
            <a:endParaRPr lang="sk-SK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Tradície vedeckého humoru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ŠTRK – </a:t>
            </a:r>
            <a:r>
              <a:rPr lang="sk-SK" dirty="0" err="1"/>
              <a:t>ŠTudentská</a:t>
            </a:r>
            <a:r>
              <a:rPr lang="sk-SK" dirty="0"/>
              <a:t> Recesistická </a:t>
            </a:r>
            <a:r>
              <a:rPr lang="sk-SK" dirty="0" smtClean="0"/>
              <a:t>Konferencia</a:t>
            </a:r>
          </a:p>
          <a:p>
            <a:pPr lvl="1"/>
            <a:r>
              <a:rPr lang="sk-SK" dirty="0" smtClean="0"/>
              <a:t>Súčasť Prírodovedeckých dní na PF UPJŠ v KE</a:t>
            </a:r>
          </a:p>
          <a:p>
            <a:pPr lvl="1"/>
            <a:r>
              <a:rPr lang="sk-SK" dirty="0" smtClean="0"/>
              <a:t>Prednáša sa vedecky o nevedeckom </a:t>
            </a:r>
            <a:br>
              <a:rPr lang="sk-SK" dirty="0" smtClean="0"/>
            </a:br>
            <a:r>
              <a:rPr lang="sk-SK" dirty="0" smtClean="0"/>
              <a:t>a nevedecky o vedeckom</a:t>
            </a:r>
          </a:p>
          <a:p>
            <a:pPr lvl="1"/>
            <a:r>
              <a:rPr lang="sk-SK" dirty="0" smtClean="0"/>
              <a:t>Búrlivá atmosféra v Dome umenia – porota, prednášajúci, diváci s pokreslenými vrecúškami</a:t>
            </a:r>
          </a:p>
          <a:p>
            <a:r>
              <a:rPr lang="sk-SK" dirty="0" smtClean="0"/>
              <a:t>Projekt APVV </a:t>
            </a:r>
            <a:r>
              <a:rPr lang="sk-SK" dirty="0"/>
              <a:t>LPP </a:t>
            </a:r>
            <a:r>
              <a:rPr lang="sk-SK" dirty="0" smtClean="0"/>
              <a:t>– 0270-09 </a:t>
            </a:r>
            <a:r>
              <a:rPr lang="sk-SK" dirty="0"/>
              <a:t>Prírodné vedy pre každého (RNDr. </a:t>
            </a:r>
            <a:r>
              <a:rPr lang="sk-SK" dirty="0" smtClean="0"/>
              <a:t>Mária </a:t>
            </a:r>
            <a:r>
              <a:rPr lang="sk-SK" dirty="0" err="1" smtClean="0"/>
              <a:t>Zentková</a:t>
            </a:r>
            <a:r>
              <a:rPr lang="sk-SK" dirty="0" smtClean="0"/>
              <a:t>, CSc.)</a:t>
            </a:r>
          </a:p>
          <a:p>
            <a:pPr lvl="1"/>
            <a:r>
              <a:rPr lang="sk-SK" dirty="0" smtClean="0"/>
              <a:t>Študentská vedecká konferencia (18. 12. 2012)</a:t>
            </a:r>
          </a:p>
          <a:p>
            <a:r>
              <a:rPr lang="sk-SK" dirty="0" err="1" smtClean="0">
                <a:hlinkClick r:id="rId2"/>
              </a:rPr>
              <a:t>Teleprojekt</a:t>
            </a:r>
            <a:r>
              <a:rPr lang="sk-SK" dirty="0" smtClean="0">
                <a:hlinkClick r:id="rId2"/>
              </a:rPr>
              <a:t> Humorná vedecká konferencia</a:t>
            </a:r>
            <a:endParaRPr lang="sk-SK" dirty="0"/>
          </a:p>
          <a:p>
            <a:pPr lvl="1"/>
            <a:endParaRPr lang="sk-SK" dirty="0"/>
          </a:p>
        </p:txBody>
      </p:sp>
      <p:pic>
        <p:nvPicPr>
          <p:cNvPr id="4" name="Obrázok 3" descr="strk84-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8"/>
            <a:ext cx="1382748" cy="1512168"/>
          </a:xfrm>
          <a:prstGeom prst="rect">
            <a:avLst/>
          </a:prstGeom>
        </p:spPr>
      </p:pic>
      <p:pic>
        <p:nvPicPr>
          <p:cNvPr id="5" name="Obrázok 4" descr="strk85-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1916832"/>
            <a:ext cx="1296144" cy="1945655"/>
          </a:xfrm>
          <a:prstGeom prst="rect">
            <a:avLst/>
          </a:prstGeom>
        </p:spPr>
      </p:pic>
      <p:pic>
        <p:nvPicPr>
          <p:cNvPr id="6" name="Picture 5" descr="SUSY- 300dpi - W50cm 5-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502" y="4869160"/>
            <a:ext cx="1899002" cy="504056"/>
          </a:xfrm>
          <a:prstGeom prst="rect">
            <a:avLst/>
          </a:prstGeom>
          <a:noFill/>
          <a:extLst/>
        </p:spPr>
      </p:pic>
      <p:pic>
        <p:nvPicPr>
          <p:cNvPr id="7" name="Picture 2" descr="C:\_WEBY\HUMOR_HUVEDKO\images\logo_huvedko_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42" y="5517232"/>
            <a:ext cx="1296144" cy="10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84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a jeho zložky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47664" y="1268760"/>
            <a:ext cx="7596336" cy="5256584"/>
          </a:xfrm>
        </p:spPr>
        <p:txBody>
          <a:bodyPr/>
          <a:lstStyle/>
          <a:p>
            <a:pPr lvl="0"/>
            <a:r>
              <a:rPr lang="sk-SK" dirty="0" smtClean="0"/>
              <a:t>Korenie života - súvisí s pozitívnymi emóciami, </a:t>
            </a:r>
            <a:r>
              <a:rPr lang="sk-SK" dirty="0" err="1" smtClean="0"/>
              <a:t>uvoľ-nením</a:t>
            </a:r>
            <a:r>
              <a:rPr lang="sk-SK" dirty="0" smtClean="0"/>
              <a:t>, optimizmom, kritickým myslením, kreativitou </a:t>
            </a:r>
          </a:p>
          <a:p>
            <a:pPr lvl="0"/>
            <a:r>
              <a:rPr lang="sk-SK" b="1" dirty="0" smtClean="0"/>
              <a:t>Zložky humoru:</a:t>
            </a:r>
          </a:p>
          <a:p>
            <a:pPr lvl="1"/>
            <a:r>
              <a:rPr lang="sk-SK" b="1" dirty="0" smtClean="0"/>
              <a:t>kontrastnosť vecí, významov alebo myšlienok</a:t>
            </a:r>
            <a:r>
              <a:rPr lang="sk-SK" dirty="0" smtClean="0"/>
              <a:t>, ktoré sú uvedené do súvislosti aj keď predstavujú navzájom odlišné hodnoty (napr. rozpor medzi hmotným a duchovným, medzi prirodzenosťou a strojenosťou), </a:t>
            </a:r>
          </a:p>
          <a:p>
            <a:pPr lvl="1"/>
            <a:r>
              <a:rPr lang="sk-SK" b="1" dirty="0" smtClean="0"/>
              <a:t>prekvapivé odhalenie týchto kontrastov</a:t>
            </a:r>
            <a:r>
              <a:rPr lang="sk-SK" dirty="0" smtClean="0"/>
              <a:t>, úľava a radosť z ušetrenej „námahy“, ktorú sme predtým predpokladali a ktorú sme bleskovým zásahom usporili, </a:t>
            </a:r>
          </a:p>
          <a:p>
            <a:pPr lvl="1"/>
            <a:r>
              <a:rPr lang="sk-SK" b="1" dirty="0" smtClean="0"/>
              <a:t>zveličenie</a:t>
            </a:r>
            <a:r>
              <a:rPr lang="sk-SK" dirty="0" smtClean="0"/>
              <a:t> (</a:t>
            </a:r>
            <a:r>
              <a:rPr lang="sk-SK" dirty="0" err="1" smtClean="0"/>
              <a:t>hyperbolizácia</a:t>
            </a:r>
            <a:r>
              <a:rPr lang="sk-SK" dirty="0" smtClean="0"/>
              <a:t>) nutné k odhaleniu a </a:t>
            </a:r>
            <a:br>
              <a:rPr lang="sk-SK" dirty="0" smtClean="0"/>
            </a:br>
            <a:r>
              <a:rPr lang="sk-SK" dirty="0" smtClean="0"/>
              <a:t>k zviditeľneniu skrytých udalostí.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v škole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0768"/>
            <a:ext cx="7391400" cy="5068887"/>
          </a:xfrm>
        </p:spPr>
        <p:txBody>
          <a:bodyPr/>
          <a:lstStyle/>
          <a:p>
            <a:pPr lvl="0"/>
            <a:r>
              <a:rPr lang="sk-SK" b="1" dirty="0" smtClean="0"/>
              <a:t>vtipy o škole, vyučovaní, žiackych chybách: </a:t>
            </a:r>
            <a:endParaRPr lang="sk-SK" b="1" dirty="0"/>
          </a:p>
          <a:p>
            <a:pPr lvl="1"/>
            <a:r>
              <a:rPr lang="sk-SK" sz="1600" dirty="0" smtClean="0"/>
              <a:t>Vtip o </a:t>
            </a:r>
            <a:r>
              <a:rPr lang="sk-SK" sz="1600" dirty="0"/>
              <a:t>odídenom emaile 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>
                <a:hlinkClick r:id="rId2"/>
              </a:rPr>
              <a:t>http</a:t>
            </a:r>
            <a:r>
              <a:rPr lang="sk-SK" sz="1600" dirty="0">
                <a:hlinkClick r:id="rId2"/>
              </a:rPr>
              <a:t>://scratch.mit.edu/projects/13874655</a:t>
            </a:r>
            <a:r>
              <a:rPr lang="sk-SK" sz="1600" dirty="0" smtClean="0">
                <a:hlinkClick r:id="rId2"/>
              </a:rPr>
              <a:t>/</a:t>
            </a:r>
            <a:r>
              <a:rPr lang="sk-SK" sz="1600" dirty="0" smtClean="0"/>
              <a:t> </a:t>
            </a:r>
          </a:p>
          <a:p>
            <a:pPr lvl="1"/>
            <a:endParaRPr lang="sk-SK" sz="1600" dirty="0" smtClean="0"/>
          </a:p>
          <a:p>
            <a:pPr lvl="1"/>
            <a:endParaRPr lang="sk-SK" sz="1600" dirty="0"/>
          </a:p>
          <a:p>
            <a:pPr lvl="1"/>
            <a:endParaRPr lang="sk-SK" sz="1600" dirty="0" smtClean="0"/>
          </a:p>
          <a:p>
            <a:pPr lvl="1"/>
            <a:endParaRPr lang="sk-SK" sz="1600" dirty="0"/>
          </a:p>
          <a:p>
            <a:pPr lvl="1"/>
            <a:endParaRPr lang="sk-SK" sz="1600" dirty="0" smtClean="0"/>
          </a:p>
          <a:p>
            <a:pPr lvl="1"/>
            <a:endParaRPr lang="sk-SK" sz="1600" dirty="0"/>
          </a:p>
          <a:p>
            <a:pPr lvl="1"/>
            <a:endParaRPr lang="sk-SK" sz="1600" dirty="0" smtClean="0"/>
          </a:p>
          <a:p>
            <a:endParaRPr lang="sk-SK" dirty="0"/>
          </a:p>
        </p:txBody>
      </p:sp>
      <p:pic>
        <p:nvPicPr>
          <p:cNvPr id="2050" name="Picture 2" descr="C:\Users\Šnajder\Desktop\email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3195"/>
            <a:ext cx="4320000" cy="345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Šnajder\Desktop\email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43189"/>
            <a:ext cx="4320000" cy="345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v škole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0768"/>
            <a:ext cx="7391400" cy="5068887"/>
          </a:xfrm>
        </p:spPr>
        <p:txBody>
          <a:bodyPr/>
          <a:lstStyle/>
          <a:p>
            <a:r>
              <a:rPr lang="sk-SK" b="1" dirty="0"/>
              <a:t>vtipné školské </a:t>
            </a:r>
            <a:r>
              <a:rPr lang="sk-SK" b="1" dirty="0" smtClean="0"/>
              <a:t>úlohy:</a:t>
            </a:r>
          </a:p>
          <a:p>
            <a:pPr lvl="1"/>
            <a:r>
              <a:rPr lang="sk-SK" dirty="0" smtClean="0"/>
              <a:t>Dôkaz, že máme radi rovnako MAMU ako OCKA pomocou dvojkového kódovania, t.j. MAMA=OCKO: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Dokážte ďalšie rovnosti, ide to?</a:t>
            </a:r>
            <a:br>
              <a:rPr lang="sk-SK" dirty="0" smtClean="0"/>
            </a:br>
            <a:r>
              <a:rPr lang="sk-SK" dirty="0" err="1" smtClean="0"/>
              <a:t>OKO=UChO</a:t>
            </a:r>
            <a:r>
              <a:rPr lang="sk-SK" dirty="0" smtClean="0"/>
              <a:t>	</a:t>
            </a:r>
            <a:r>
              <a:rPr lang="en-US" dirty="0" smtClean="0"/>
              <a:t>U</a:t>
            </a:r>
            <a:r>
              <a:rPr lang="sk-SK" dirty="0" smtClean="0"/>
              <a:t>ČENIE=RADOSŤ	ŽIAČKA=ŽIAK?</a:t>
            </a:r>
          </a:p>
          <a:p>
            <a:pPr lvl="0"/>
            <a:endParaRPr lang="sk-SK" sz="2000" b="1" dirty="0" smtClean="0"/>
          </a:p>
        </p:txBody>
      </p:sp>
      <p:pic>
        <p:nvPicPr>
          <p:cNvPr id="4098" name="Picture 2" descr="C:\Users\Šnajder\Desktop\mama_ock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88" y="2753841"/>
            <a:ext cx="87249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0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v škole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0768"/>
            <a:ext cx="7668344" cy="5068887"/>
          </a:xfrm>
        </p:spPr>
        <p:txBody>
          <a:bodyPr/>
          <a:lstStyle/>
          <a:p>
            <a:r>
              <a:rPr lang="sk-SK" b="1" dirty="0"/>
              <a:t>vtipné školské úlohy</a:t>
            </a:r>
            <a:r>
              <a:rPr lang="sk-SK" b="1" dirty="0" smtClean="0"/>
              <a:t>:</a:t>
            </a:r>
          </a:p>
          <a:p>
            <a:pPr lvl="1"/>
            <a:r>
              <a:rPr lang="sk-SK" dirty="0"/>
              <a:t>Vyrobte 1 liter vriacej vody v zelenom </a:t>
            </a:r>
            <a:r>
              <a:rPr lang="sk-SK" dirty="0" err="1"/>
              <a:t>kastróli</a:t>
            </a:r>
            <a:r>
              <a:rPr lang="sk-SK" dirty="0"/>
              <a:t>.</a:t>
            </a:r>
            <a:r>
              <a:rPr lang="sk-SK" sz="1600" dirty="0"/>
              <a:t/>
            </a:r>
            <a:br>
              <a:rPr lang="sk-SK" sz="1600" dirty="0"/>
            </a:br>
            <a:r>
              <a:rPr lang="sk-SK" dirty="0"/>
              <a:t>Riešenie: Zoberieme pollitrový žltý kastról s 50 °C teplou vodou a pollitrový modrý kastról s 50 °C. Dáme ich dokopy a je to!</a:t>
            </a:r>
          </a:p>
          <a:p>
            <a:pPr lvl="1"/>
            <a:r>
              <a:rPr lang="sk-SK" dirty="0" smtClean="0"/>
              <a:t>Zubár </a:t>
            </a:r>
            <a:r>
              <a:rPr lang="sk-SK" dirty="0"/>
              <a:t>vytrhne Jožkovi za hodinu 4 zuby.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Koľko </a:t>
            </a:r>
            <a:r>
              <a:rPr lang="sk-SK" dirty="0"/>
              <a:t>mal Jožko zubov, keď sa ulial z celého vyučovania</a:t>
            </a:r>
            <a:r>
              <a:rPr lang="sk-SK" dirty="0" smtClean="0"/>
              <a:t>?</a:t>
            </a:r>
          </a:p>
          <a:p>
            <a:pPr lvl="1"/>
            <a:r>
              <a:rPr lang="sk-SK" dirty="0"/>
              <a:t>Dvaja </a:t>
            </a:r>
            <a:r>
              <a:rPr lang="sk-SK" dirty="0" smtClean="0"/>
              <a:t>zlodeji </a:t>
            </a:r>
            <a:r>
              <a:rPr lang="sk-SK" dirty="0"/>
              <a:t>ukradnú bicykel za 300 €.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Koľko zlodejov </a:t>
            </a:r>
            <a:r>
              <a:rPr lang="sk-SK" dirty="0"/>
              <a:t>ukradne bicykel za 600 €?</a:t>
            </a:r>
          </a:p>
          <a:p>
            <a:pPr lvl="1"/>
            <a:r>
              <a:rPr lang="sk-SK" dirty="0"/>
              <a:t>Jeden robotník nevykope jamu za hodinu.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Za </a:t>
            </a:r>
            <a:r>
              <a:rPr lang="sk-SK" dirty="0"/>
              <a:t>ako dlho nevykope dve jamy?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05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v škole 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0768"/>
            <a:ext cx="7668344" cy="5068887"/>
          </a:xfrm>
        </p:spPr>
        <p:txBody>
          <a:bodyPr/>
          <a:lstStyle/>
          <a:p>
            <a:pPr lvl="0"/>
            <a:r>
              <a:rPr lang="sk-SK" b="1" dirty="0" smtClean="0"/>
              <a:t>vtipné </a:t>
            </a:r>
            <a:r>
              <a:rPr lang="sk-SK" b="1" dirty="0"/>
              <a:t>príbehy, poviedky, rozprávky, básničky, </a:t>
            </a:r>
            <a:r>
              <a:rPr lang="sk-SK" b="1" dirty="0" smtClean="0"/>
              <a:t>scénky: </a:t>
            </a:r>
            <a:r>
              <a:rPr lang="sk-SK" b="1" dirty="0"/>
              <a:t/>
            </a:r>
            <a:br>
              <a:rPr lang="sk-SK" b="1" dirty="0"/>
            </a:br>
            <a:r>
              <a:rPr lang="sk-SK" sz="2000" dirty="0" smtClean="0"/>
              <a:t>(Rozprávka </a:t>
            </a:r>
            <a:r>
              <a:rPr lang="sk-SK" sz="2000" dirty="0"/>
              <a:t>o 3 prasiatkach pracujúcich s rôznymi </a:t>
            </a:r>
            <a:r>
              <a:rPr lang="sk-SK" sz="2000" dirty="0" smtClean="0"/>
              <a:t>počítačmi, Básnička </a:t>
            </a:r>
            <a:r>
              <a:rPr lang="sk-SK" sz="2000" dirty="0"/>
              <a:t>O </a:t>
            </a:r>
            <a:r>
              <a:rPr lang="sk-SK" sz="2000" dirty="0" smtClean="0"/>
              <a:t>neúspešnej hodine informatiky ...)</a:t>
            </a:r>
          </a:p>
          <a:p>
            <a:r>
              <a:rPr lang="sk-SK" b="1" dirty="0"/>
              <a:t>vtipné </a:t>
            </a:r>
            <a:r>
              <a:rPr lang="sk-SK" b="1" dirty="0" smtClean="0"/>
              <a:t>slovníky:</a:t>
            </a:r>
            <a:endParaRPr lang="sk-SK" b="1" dirty="0"/>
          </a:p>
          <a:p>
            <a:pPr lvl="1" eaLnBrk="1" hangingPunct="1"/>
            <a:r>
              <a:rPr lang="sk-SK" altLang="sk-SK" dirty="0" smtClean="0"/>
              <a:t>Slovensko-šarišsko-spišský synonymický slovník </a:t>
            </a:r>
            <a:br>
              <a:rPr lang="sk-SK" altLang="sk-SK" dirty="0" smtClean="0"/>
            </a:br>
            <a:r>
              <a:rPr lang="sk-SK" altLang="sk-SK" dirty="0" smtClean="0"/>
              <a:t>Tlačiareň = </a:t>
            </a:r>
            <a:r>
              <a:rPr lang="sk-SK" altLang="sk-SK" dirty="0" err="1" smtClean="0"/>
              <a:t>Pučarňa</a:t>
            </a:r>
            <a:r>
              <a:rPr lang="sk-SK" altLang="sk-SK" dirty="0" smtClean="0"/>
              <a:t> </a:t>
            </a:r>
            <a:r>
              <a:rPr lang="sk-SK" altLang="sk-SK" dirty="0"/>
              <a:t>= </a:t>
            </a:r>
            <a:r>
              <a:rPr lang="sk-SK" altLang="sk-SK" dirty="0" err="1" smtClean="0">
                <a:solidFill>
                  <a:srgbClr val="000066"/>
                </a:solidFill>
              </a:rPr>
              <a:t>Ciskareň</a:t>
            </a:r>
            <a:r>
              <a:rPr lang="sk-SK" altLang="sk-SK" dirty="0" smtClean="0">
                <a:solidFill>
                  <a:srgbClr val="000066"/>
                </a:solidFill>
              </a:rPr>
              <a:t/>
            </a:r>
            <a:br>
              <a:rPr lang="sk-SK" altLang="sk-SK" dirty="0" smtClean="0">
                <a:solidFill>
                  <a:srgbClr val="000066"/>
                </a:solidFill>
              </a:rPr>
            </a:br>
            <a:r>
              <a:rPr lang="sk-SK" altLang="sk-SK" dirty="0" smtClean="0">
                <a:solidFill>
                  <a:srgbClr val="000066"/>
                </a:solidFill>
              </a:rPr>
              <a:t>Počítač = </a:t>
            </a:r>
            <a:r>
              <a:rPr lang="sk-SK" altLang="sk-SK" dirty="0" err="1" smtClean="0"/>
              <a:t>Rachovadlo</a:t>
            </a:r>
            <a:r>
              <a:rPr lang="sk-SK" altLang="sk-SK" dirty="0" smtClean="0"/>
              <a:t> </a:t>
            </a:r>
            <a:r>
              <a:rPr lang="sk-SK" altLang="sk-SK" dirty="0"/>
              <a:t>= </a:t>
            </a:r>
            <a:r>
              <a:rPr lang="sk-SK" altLang="sk-SK" dirty="0" err="1">
                <a:solidFill>
                  <a:srgbClr val="000066"/>
                </a:solidFill>
              </a:rPr>
              <a:t>Ďablova</a:t>
            </a:r>
            <a:r>
              <a:rPr lang="sk-SK" altLang="sk-SK" dirty="0">
                <a:solidFill>
                  <a:srgbClr val="000066"/>
                </a:solidFill>
              </a:rPr>
              <a:t> </a:t>
            </a:r>
            <a:r>
              <a:rPr lang="sk-SK" altLang="sk-SK" dirty="0" smtClean="0">
                <a:solidFill>
                  <a:srgbClr val="000066"/>
                </a:solidFill>
              </a:rPr>
              <a:t>mašina</a:t>
            </a:r>
            <a:br>
              <a:rPr lang="sk-SK" altLang="sk-SK" dirty="0" smtClean="0">
                <a:solidFill>
                  <a:srgbClr val="000066"/>
                </a:solidFill>
              </a:rPr>
            </a:br>
            <a:r>
              <a:rPr lang="sk-SK" altLang="sk-SK" dirty="0" smtClean="0">
                <a:solidFill>
                  <a:srgbClr val="000066"/>
                </a:solidFill>
              </a:rPr>
              <a:t>Tlačidlo = </a:t>
            </a:r>
            <a:r>
              <a:rPr lang="sk-SK" altLang="sk-SK" dirty="0" err="1" smtClean="0"/>
              <a:t>Gombičok</a:t>
            </a:r>
            <a:r>
              <a:rPr lang="sk-SK" altLang="sk-SK" dirty="0" smtClean="0"/>
              <a:t> </a:t>
            </a:r>
            <a:r>
              <a:rPr lang="sk-SK" altLang="sk-SK" dirty="0"/>
              <a:t>= </a:t>
            </a:r>
            <a:r>
              <a:rPr lang="sk-SK" altLang="sk-SK" dirty="0" err="1" smtClean="0">
                <a:solidFill>
                  <a:srgbClr val="000066"/>
                </a:solidFill>
              </a:rPr>
              <a:t>Ciskač</a:t>
            </a:r>
            <a:r>
              <a:rPr lang="sk-SK" altLang="sk-SK" dirty="0" smtClean="0">
                <a:solidFill>
                  <a:srgbClr val="000066"/>
                </a:solidFill>
              </a:rPr>
              <a:t/>
            </a:r>
            <a:br>
              <a:rPr lang="sk-SK" altLang="sk-SK" dirty="0" smtClean="0">
                <a:solidFill>
                  <a:srgbClr val="000066"/>
                </a:solidFill>
              </a:rPr>
            </a:br>
            <a:r>
              <a:rPr lang="sk-SK" altLang="sk-SK" dirty="0" err="1">
                <a:solidFill>
                  <a:srgbClr val="000066"/>
                </a:solidFill>
              </a:rPr>
              <a:t>K</a:t>
            </a:r>
            <a:r>
              <a:rPr lang="sk-SK" altLang="sk-SK" dirty="0" err="1" smtClean="0">
                <a:solidFill>
                  <a:srgbClr val="000066"/>
                </a:solidFill>
              </a:rPr>
              <a:t>trl-Alt-Del</a:t>
            </a:r>
            <a:r>
              <a:rPr lang="sk-SK" altLang="sk-SK" dirty="0" smtClean="0">
                <a:solidFill>
                  <a:srgbClr val="000066"/>
                </a:solidFill>
              </a:rPr>
              <a:t> = </a:t>
            </a:r>
            <a:r>
              <a:rPr lang="sk-SK" altLang="sk-SK" dirty="0" err="1" smtClean="0"/>
              <a:t>KondrolAltDZeľ</a:t>
            </a:r>
            <a:r>
              <a:rPr lang="sk-SK" altLang="sk-SK" dirty="0" smtClean="0"/>
              <a:t> </a:t>
            </a:r>
            <a:r>
              <a:rPr lang="sk-SK" altLang="sk-SK" dirty="0"/>
              <a:t>= </a:t>
            </a:r>
            <a:r>
              <a:rPr lang="sk-SK" altLang="sk-SK" dirty="0" err="1">
                <a:solidFill>
                  <a:srgbClr val="000066"/>
                </a:solidFill>
              </a:rPr>
              <a:t>Kotúľemvpred</a:t>
            </a:r>
            <a:endParaRPr lang="sk-SK" altLang="sk-SK" dirty="0">
              <a:solidFill>
                <a:srgbClr val="000066"/>
              </a:solidFill>
            </a:endParaRPr>
          </a:p>
          <a:p>
            <a:pPr lvl="1"/>
            <a:r>
              <a:rPr lang="sk-SK" altLang="sk-SK" dirty="0" smtClean="0"/>
              <a:t>Nové </a:t>
            </a:r>
            <a:r>
              <a:rPr lang="sk-SK" altLang="sk-SK" dirty="0"/>
              <a:t>grécke písmená, uvedené </a:t>
            </a:r>
            <a:r>
              <a:rPr lang="sk-SK" altLang="sk-SK" dirty="0" err="1"/>
              <a:t>mexikograficky</a:t>
            </a:r>
            <a:r>
              <a:rPr lang="sk-SK" altLang="sk-SK" dirty="0"/>
              <a:t>: alpa mäta káva </a:t>
            </a:r>
            <a:r>
              <a:rPr lang="sk-SK" altLang="sk-SK" dirty="0" err="1"/>
              <a:t>melta</a:t>
            </a:r>
            <a:r>
              <a:rPr lang="sk-SK" altLang="sk-SK" dirty="0"/>
              <a:t> ... spitá teta chytá capa </a:t>
            </a:r>
            <a:r>
              <a:rPr lang="sk-SK" altLang="sk-SK" dirty="0" smtClean="0"/>
              <a:t>... kú </a:t>
            </a:r>
            <a:r>
              <a:rPr lang="sk-SK" altLang="sk-SK" dirty="0"/>
              <a:t>psi </a:t>
            </a:r>
            <a:r>
              <a:rPr lang="sk-SK" altLang="sk-SK" dirty="0" err="1"/>
              <a:t>opel</a:t>
            </a:r>
            <a:r>
              <a:rPr lang="sk-SK" altLang="sk-SK" dirty="0"/>
              <a:t> omega </a:t>
            </a:r>
          </a:p>
          <a:p>
            <a:pPr lvl="1"/>
            <a:endParaRPr lang="sk-SK" sz="1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33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Humor v škole 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340768"/>
            <a:ext cx="7391400" cy="5068887"/>
          </a:xfrm>
        </p:spPr>
        <p:txBody>
          <a:bodyPr/>
          <a:lstStyle/>
          <a:p>
            <a:pPr lvl="0"/>
            <a:r>
              <a:rPr lang="sk-SK" b="1" dirty="0" smtClean="0"/>
              <a:t>vtipné teórie:</a:t>
            </a:r>
          </a:p>
          <a:p>
            <a:pPr lvl="1"/>
            <a:r>
              <a:rPr lang="sk-SK" b="1" dirty="0" smtClean="0"/>
              <a:t>Pytagorova veta: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Obsah </a:t>
            </a:r>
            <a:r>
              <a:rPr lang="sk-SK" dirty="0"/>
              <a:t>štvorca zostrojeného </a:t>
            </a:r>
            <a:r>
              <a:rPr lang="sk-SK" dirty="0" smtClean="0"/>
              <a:t>nad </a:t>
            </a:r>
            <a:br>
              <a:rPr lang="sk-SK" dirty="0" smtClean="0"/>
            </a:br>
            <a:r>
              <a:rPr lang="sk-SK" dirty="0" smtClean="0"/>
              <a:t>preponou pravouhlého </a:t>
            </a:r>
            <a:r>
              <a:rPr lang="sk-SK" dirty="0"/>
              <a:t>trojuholníka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je </a:t>
            </a:r>
            <a:r>
              <a:rPr lang="sk-SK" dirty="0"/>
              <a:t>rovný súčtu obsahov štvorcov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zostrojených </a:t>
            </a:r>
            <a:r>
              <a:rPr lang="sk-SK" dirty="0"/>
              <a:t>nad jeho odvesnami.</a:t>
            </a:r>
            <a:endParaRPr lang="sk-SK" dirty="0" smtClean="0"/>
          </a:p>
          <a:p>
            <a:pPr lvl="1"/>
            <a:r>
              <a:rPr lang="sk-SK" b="1" dirty="0" smtClean="0"/>
              <a:t>R</a:t>
            </a:r>
            <a:r>
              <a:rPr lang="en-US" b="1" dirty="0" err="1" smtClean="0"/>
              <a:t>edu</a:t>
            </a:r>
            <a:r>
              <a:rPr lang="sk-SK" b="1" dirty="0"/>
              <a:t>kovaná Pytagorova </a:t>
            </a:r>
            <a:r>
              <a:rPr lang="sk-SK" b="1" dirty="0" smtClean="0"/>
              <a:t>veta: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Obsah </a:t>
            </a:r>
            <a:r>
              <a:rPr lang="sk-SK" dirty="0" smtClean="0"/>
              <a:t>rovnostranného trojuholníka zostrojeného </a:t>
            </a:r>
            <a:r>
              <a:rPr lang="sk-SK" dirty="0"/>
              <a:t>nad </a:t>
            </a:r>
            <a:br>
              <a:rPr lang="sk-SK" dirty="0"/>
            </a:br>
            <a:r>
              <a:rPr lang="sk-SK" dirty="0" smtClean="0"/>
              <a:t>tretinou prepony </a:t>
            </a:r>
            <a:r>
              <a:rPr lang="sk-SK" dirty="0"/>
              <a:t>pravouhlého trojuholníka </a:t>
            </a:r>
            <a:br>
              <a:rPr lang="sk-SK" dirty="0"/>
            </a:br>
            <a:r>
              <a:rPr lang="sk-SK" dirty="0"/>
              <a:t>je rovný súčtu obsahov </a:t>
            </a:r>
            <a:r>
              <a:rPr lang="sk-SK" dirty="0" smtClean="0"/>
              <a:t>rovnostranných trojuholníkov 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zostrojených nad </a:t>
            </a:r>
            <a:r>
              <a:rPr lang="sk-SK" dirty="0" smtClean="0"/>
              <a:t>tretinami jeho </a:t>
            </a:r>
            <a:r>
              <a:rPr lang="sk-SK" dirty="0"/>
              <a:t>odvesnami.</a:t>
            </a:r>
          </a:p>
          <a:p>
            <a:pPr lvl="1"/>
            <a:endParaRPr lang="sk-SK" dirty="0"/>
          </a:p>
          <a:p>
            <a:pPr lvl="2"/>
            <a:endParaRPr lang="sk-SK" sz="3200" dirty="0"/>
          </a:p>
        </p:txBody>
      </p:sp>
      <p:pic>
        <p:nvPicPr>
          <p:cNvPr id="3074" name="Picture 2" descr="C:\Users\Šnajder\Desktop\pytagor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52" y="404664"/>
            <a:ext cx="31527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5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Humor v škole </a:t>
            </a:r>
            <a:r>
              <a:rPr lang="sk-SK" dirty="0" smtClean="0"/>
              <a:t>6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záhady </a:t>
            </a:r>
            <a:r>
              <a:rPr lang="sk-SK" b="1" dirty="0"/>
              <a:t>21. </a:t>
            </a:r>
            <a:r>
              <a:rPr lang="sk-SK" b="1" dirty="0" smtClean="0"/>
              <a:t>storočia:</a:t>
            </a:r>
          </a:p>
          <a:p>
            <a:pPr lvl="1"/>
            <a:r>
              <a:rPr lang="sk-SK" dirty="0" smtClean="0"/>
              <a:t>Koľko </a:t>
            </a:r>
            <a:r>
              <a:rPr lang="sk-SK" dirty="0"/>
              <a:t>je 3? </a:t>
            </a:r>
            <a:r>
              <a:rPr lang="sk-SK" dirty="0" err="1"/>
              <a:t>Viacmenej</a:t>
            </a:r>
            <a:r>
              <a:rPr lang="sk-SK" dirty="0"/>
              <a:t> 2 alebo </a:t>
            </a:r>
            <a:r>
              <a:rPr lang="sk-SK" dirty="0" err="1"/>
              <a:t>viacmenej</a:t>
            </a:r>
            <a:r>
              <a:rPr lang="sk-SK" dirty="0"/>
              <a:t> 4?</a:t>
            </a:r>
          </a:p>
          <a:p>
            <a:pPr lvl="1"/>
            <a:r>
              <a:rPr lang="sk-SK" dirty="0" smtClean="0"/>
              <a:t>Jak </a:t>
            </a:r>
            <a:r>
              <a:rPr lang="sk-SK" dirty="0"/>
              <a:t>to, že raz </a:t>
            </a:r>
            <a:r>
              <a:rPr lang="sk-SK" dirty="0" err="1"/>
              <a:t>teľo</a:t>
            </a:r>
            <a:r>
              <a:rPr lang="sk-SK" dirty="0"/>
              <a:t> je </a:t>
            </a:r>
            <a:r>
              <a:rPr lang="sk-SK" dirty="0" err="1"/>
              <a:t>teľo</a:t>
            </a:r>
            <a:r>
              <a:rPr lang="sk-SK" dirty="0"/>
              <a:t> jak </a:t>
            </a:r>
            <a:r>
              <a:rPr lang="sk-SK" dirty="0" err="1"/>
              <a:t>dvaraz</a:t>
            </a:r>
            <a:r>
              <a:rPr lang="sk-SK" dirty="0"/>
              <a:t> </a:t>
            </a:r>
            <a:r>
              <a:rPr lang="sk-SK" dirty="0" err="1"/>
              <a:t>teľo</a:t>
            </a:r>
            <a:r>
              <a:rPr lang="sk-SK" dirty="0" smtClean="0"/>
              <a:t>?</a:t>
            </a:r>
            <a:br>
              <a:rPr lang="sk-SK" dirty="0" smtClean="0"/>
            </a:br>
            <a:r>
              <a:rPr lang="sk-SK" dirty="0" smtClean="0"/>
              <a:t>(Preklad: Ako to, že raz toľko je toľko ako dvakrát toľko)</a:t>
            </a:r>
            <a:endParaRPr lang="sk-SK" sz="1600" dirty="0"/>
          </a:p>
          <a:p>
            <a:pPr lvl="1"/>
            <a:r>
              <a:rPr lang="sk-SK" dirty="0" smtClean="0"/>
              <a:t>Kvadrát </a:t>
            </a:r>
            <a:r>
              <a:rPr lang="sk-SK" dirty="0"/>
              <a:t>je štvorec, </a:t>
            </a:r>
            <a:r>
              <a:rPr lang="sk-SK" dirty="0" err="1"/>
              <a:t>kvadra</a:t>
            </a:r>
            <a:r>
              <a:rPr lang="sk-SK" dirty="0"/>
              <a:t> je štyri.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Akého </a:t>
            </a:r>
            <a:r>
              <a:rPr lang="sk-SK" dirty="0"/>
              <a:t>stupňa je potom KVADRATICKÁ ROVNICA</a:t>
            </a:r>
            <a:r>
              <a:rPr lang="sk-SK" dirty="0" smtClean="0"/>
              <a:t>?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0060300"/>
      </p:ext>
    </p:extLst>
  </p:cSld>
  <p:clrMapOvr>
    <a:masterClrMapping/>
  </p:clrMapOvr>
</p:sld>
</file>

<file path=ppt/theme/theme1.xml><?xml version="1.0" encoding="utf-8"?>
<a:theme xmlns:a="http://schemas.openxmlformats.org/drawingml/2006/main" name="Šablóna návrhu – bity a bajty">
  <a:themeElements>
    <a:clrScheme name="Šablóna návrhu – bity a bajty 1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77B89"/>
      </a:hlink>
      <a:folHlink>
        <a:srgbClr val="1A4E54"/>
      </a:folHlink>
    </a:clrScheme>
    <a:fontScheme name="Šablóna návrhu – bity a bajt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óna návrhu – bity a bajty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ablóna návrhu – bity a bajty 1">
    <a:dk1>
      <a:srgbClr val="080808"/>
    </a:dk1>
    <a:lt1>
      <a:srgbClr val="7AA6B0"/>
    </a:lt1>
    <a:dk2>
      <a:srgbClr val="000000"/>
    </a:dk2>
    <a:lt2>
      <a:srgbClr val="080808"/>
    </a:lt2>
    <a:accent1>
      <a:srgbClr val="917AA4"/>
    </a:accent1>
    <a:accent2>
      <a:srgbClr val="76669A"/>
    </a:accent2>
    <a:accent3>
      <a:srgbClr val="BED0D4"/>
    </a:accent3>
    <a:accent4>
      <a:srgbClr val="060606"/>
    </a:accent4>
    <a:accent5>
      <a:srgbClr val="C7BECF"/>
    </a:accent5>
    <a:accent6>
      <a:srgbClr val="6A5C8B"/>
    </a:accent6>
    <a:hlink>
      <a:srgbClr val="377B89"/>
    </a:hlink>
    <a:folHlink>
      <a:srgbClr val="1A4E5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165</Words>
  <Application>Microsoft Office PowerPoint</Application>
  <PresentationFormat>Prezentácia na obrazovke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Šablóna návrhu – bity a bajty</vt:lpstr>
      <vt:lpstr>Prezentácia programu PowerPoint</vt:lpstr>
      <vt:lpstr>Tradície vedeckého humoru</vt:lpstr>
      <vt:lpstr>Humor a jeho zložky</vt:lpstr>
      <vt:lpstr>Humor v škole 1</vt:lpstr>
      <vt:lpstr>Humor v škole 2</vt:lpstr>
      <vt:lpstr>Humor v škole 3</vt:lpstr>
      <vt:lpstr>Humor v škole 4</vt:lpstr>
      <vt:lpstr>Humor v škole 5</vt:lpstr>
      <vt:lpstr>Humor v škole 6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 didaktiky informatiky. Ciele a obsah školskej informatiky, osnovy, štandardy, maturita, učebnice ...</dc:title>
  <dc:creator>Šnajder</dc:creator>
  <cp:lastModifiedBy>Lubomir Snajder</cp:lastModifiedBy>
  <cp:revision>70</cp:revision>
  <cp:lastPrinted>1601-01-01T00:00:00Z</cp:lastPrinted>
  <dcterms:created xsi:type="dcterms:W3CDTF">2003-09-25T07:32:38Z</dcterms:created>
  <dcterms:modified xsi:type="dcterms:W3CDTF">2013-11-15T07:18:49Z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